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1"/>
  </p:notesMasterIdLst>
  <p:handoutMasterIdLst>
    <p:handoutMasterId r:id="rId12"/>
  </p:handoutMasterIdLst>
  <p:sldIdLst>
    <p:sldId id="259" r:id="rId2"/>
    <p:sldId id="260" r:id="rId3"/>
    <p:sldId id="265" r:id="rId4"/>
    <p:sldId id="266" r:id="rId5"/>
    <p:sldId id="267" r:id="rId6"/>
    <p:sldId id="261" r:id="rId7"/>
    <p:sldId id="268" r:id="rId8"/>
    <p:sldId id="269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stasia Prudnkova" initials="AP" lastIdx="1" clrIdx="0">
    <p:extLst>
      <p:ext uri="{19B8F6BF-5375-455C-9EA6-DF929625EA0E}">
        <p15:presenceInfo xmlns:p15="http://schemas.microsoft.com/office/powerpoint/2012/main" userId="e4cf57acc4dbea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6" d="100"/>
          <a:sy n="76" d="100"/>
        </p:scale>
        <p:origin x="272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FABAFA-9D90-4B6C-95A1-503043E46FA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C7757-6264-420F-9201-02E9A21CB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9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5EB1F-8DE4-48C3-A804-A05846A4049F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115C9-E24C-4512-AA8B-319BB49F7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D115C9-E24C-4512-AA8B-319BB49F77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1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07889"/>
            <a:ext cx="10363200" cy="1470025"/>
          </a:xfrm>
        </p:spPr>
        <p:txBody>
          <a:bodyPr/>
          <a:lstStyle>
            <a:lvl1pPr algn="ctr">
              <a:defRPr sz="4400" b="1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55FFF-7F2E-4211-9886-70F5547E7DE7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5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70B60-EF3E-4D54-8AF7-3D80999D1386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7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ED824-D780-42E8-84F8-08A3707ABC1F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812800" y="1600200"/>
            <a:ext cx="10566400" cy="41148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5pPr>
            <a:lvl6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6pPr>
            <a:lvl7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7pPr>
            <a:lvl8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8pPr>
            <a:lvl9pPr>
              <a:buClr>
                <a:schemeClr val="tx2">
                  <a:lumMod val="50000"/>
                </a:schemeClr>
              </a:buClr>
              <a:defRPr>
                <a:solidFill>
                  <a:schemeClr val="tx2">
                    <a:lumMod val="50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FAC63-37AB-4EEF-A464-2F22C91FB677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9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4962526"/>
            <a:ext cx="10513484" cy="1362075"/>
          </a:xfrm>
        </p:spPr>
        <p:txBody>
          <a:bodyPr anchor="t"/>
          <a:lstStyle>
            <a:lvl1pPr algn="l">
              <a:defRPr sz="4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3462339"/>
            <a:ext cx="10513484" cy="1500187"/>
          </a:xfrm>
        </p:spPr>
        <p:txBody>
          <a:bodyPr anchor="b">
            <a:normAutofit/>
          </a:bodyPr>
          <a:lstStyle>
            <a:lvl1pPr marL="0" indent="0">
              <a:buNone/>
              <a:defRPr sz="280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B8A4E-AA2D-4AED-A870-9EE0AE770E06}" type="datetime1">
              <a:rPr lang="en-US" smtClean="0"/>
              <a:t>11/13/2023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7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812800" y="1600200"/>
            <a:ext cx="4978400" cy="41148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  <a:lvl6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6pPr>
            <a:lvl7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7pPr>
            <a:lvl8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8pPr>
            <a:lvl9pPr>
              <a:buClr>
                <a:schemeClr val="tx2">
                  <a:lumMod val="50000"/>
                </a:schemeClr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 hasCustomPrompt="1"/>
          </p:nvPr>
        </p:nvSpPr>
        <p:spPr>
          <a:xfrm>
            <a:off x="6400800" y="1600200"/>
            <a:ext cx="4978400" cy="41148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  <a:lvl6pPr>
              <a:buClr>
                <a:schemeClr val="tx2">
                  <a:lumMod val="50000"/>
                </a:schemeClr>
              </a:buClr>
              <a:defRPr/>
            </a:lvl6pPr>
            <a:lvl7pPr>
              <a:buClr>
                <a:schemeClr val="tx2">
                  <a:lumMod val="50000"/>
                </a:schemeClr>
              </a:buClr>
              <a:defRPr/>
            </a:lvl7pPr>
            <a:lvl8pPr>
              <a:buClr>
                <a:schemeClr val="tx2">
                  <a:lumMod val="50000"/>
                </a:schemeClr>
              </a:buClr>
              <a:defRPr/>
            </a:lvl8pPr>
            <a:lvl9pPr>
              <a:buClr>
                <a:schemeClr val="tx2">
                  <a:lumMod val="50000"/>
                </a:schemeClr>
              </a:buClr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BEE3D-0527-4472-89E9-FB4895BE8016}" type="datetime1">
              <a:rPr lang="en-US" smtClean="0"/>
              <a:t>11/13/2023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 sz="1800"/>
            </a:lvl1pPr>
            <a:lvl2pPr>
              <a:buClr>
                <a:schemeClr val="tx2">
                  <a:lumMod val="50000"/>
                </a:schemeClr>
              </a:buClr>
              <a:defRPr sz="1800"/>
            </a:lvl2pPr>
            <a:lvl3pPr>
              <a:buClr>
                <a:schemeClr val="tx2">
                  <a:lumMod val="50000"/>
                </a:schemeClr>
              </a:buClr>
              <a:defRPr sz="1800"/>
            </a:lvl3pPr>
            <a:lvl4pPr>
              <a:buClr>
                <a:schemeClr val="tx2">
                  <a:lumMod val="50000"/>
                </a:schemeClr>
              </a:buClr>
              <a:defRPr sz="1800"/>
            </a:lvl4pPr>
            <a:lvl5pPr>
              <a:buClr>
                <a:schemeClr val="tx2">
                  <a:lumMod val="50000"/>
                </a:schemeClr>
              </a:buClr>
              <a:defRPr sz="1800"/>
            </a:lvl5pPr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anchor="b">
            <a:noAutofit/>
          </a:bodyPr>
          <a:lstStyle>
            <a:lvl1pPr marL="0" indent="0">
              <a:buNone/>
              <a:defRPr sz="2400" b="0" i="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 sz="1800"/>
            </a:lvl1pPr>
            <a:lvl2pPr>
              <a:buClr>
                <a:schemeClr val="tx2">
                  <a:lumMod val="50000"/>
                </a:schemeClr>
              </a:buClr>
              <a:defRPr sz="1800"/>
            </a:lvl2pPr>
            <a:lvl3pPr>
              <a:buClr>
                <a:schemeClr val="tx2">
                  <a:lumMod val="50000"/>
                </a:schemeClr>
              </a:buClr>
              <a:defRPr sz="1800"/>
            </a:lvl3pPr>
            <a:lvl4pPr>
              <a:buClr>
                <a:schemeClr val="tx2">
                  <a:lumMod val="50000"/>
                </a:schemeClr>
              </a:buClr>
              <a:defRPr sz="1800"/>
            </a:lvl4pPr>
            <a:lvl5pPr>
              <a:buClr>
                <a:schemeClr val="tx2">
                  <a:lumMod val="50000"/>
                </a:schemeClr>
              </a:buClr>
              <a:defRPr sz="1800"/>
            </a:lvl5pPr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EAA92-93C2-473D-B35E-DF1E210C6CBD}" type="datetime1">
              <a:rPr lang="en-US" smtClean="0"/>
              <a:t>11/13/2023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4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C22EE-6DBE-42AE-926E-2F261C325921}" type="datetime1">
              <a:rPr lang="en-US" smtClean="0"/>
              <a:t>11/13/2023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0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BFC99-C564-4BB7-B348-C433E69D5E3E}" type="datetime1">
              <a:rPr lang="en-US" smtClean="0"/>
              <a:t>11/13/2023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3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447800"/>
            <a:ext cx="3962400" cy="1097280"/>
          </a:xfrm>
        </p:spPr>
        <p:txBody>
          <a:bodyPr anchor="b"/>
          <a:lstStyle>
            <a:lvl1pPr algn="l">
              <a:defRPr sz="2600" b="1" i="0" cap="none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283200" y="1447800"/>
            <a:ext cx="6197600" cy="4267200"/>
          </a:xfrm>
        </p:spPr>
        <p:txBody>
          <a:bodyPr/>
          <a:lstStyle>
            <a:lvl1pPr>
              <a:buClr>
                <a:schemeClr val="tx2">
                  <a:lumMod val="50000"/>
                </a:schemeClr>
              </a:buClr>
              <a:defRPr/>
            </a:lvl1pPr>
            <a:lvl2pPr>
              <a:buClr>
                <a:schemeClr val="tx2">
                  <a:lumMod val="50000"/>
                </a:schemeClr>
              </a:buClr>
              <a:defRPr/>
            </a:lvl2pPr>
            <a:lvl3pPr>
              <a:buClr>
                <a:schemeClr val="tx2">
                  <a:lumMod val="50000"/>
                </a:schemeClr>
              </a:buClr>
              <a:defRPr/>
            </a:lvl3pPr>
            <a:lvl4pPr>
              <a:buClr>
                <a:schemeClr val="tx2">
                  <a:lumMod val="50000"/>
                </a:schemeClr>
              </a:buClr>
              <a:defRPr/>
            </a:lvl4pPr>
            <a:lvl5pPr>
              <a:buClr>
                <a:schemeClr val="tx2">
                  <a:lumMod val="50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6864" y="2547892"/>
            <a:ext cx="39624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8E858-CB22-484D-B6DF-7716C3B55CD7}" type="datetime1">
              <a:rPr lang="en-US" smtClean="0"/>
              <a:t>11/13/2023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0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447800"/>
            <a:ext cx="3962400" cy="1097280"/>
          </a:xfrm>
        </p:spPr>
        <p:txBody>
          <a:bodyPr anchor="b"/>
          <a:lstStyle>
            <a:lvl1pPr algn="l">
              <a:defRPr sz="2600" b="1" i="0" cap="none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 descr="An empty placeholder to add an image. Click on the placeholder and select the image that you wish to add"/>
          <p:cNvSpPr>
            <a:spLocks noGrp="1"/>
          </p:cNvSpPr>
          <p:nvPr>
            <p:ph type="pic" sz="quarter" idx="13"/>
          </p:nvPr>
        </p:nvSpPr>
        <p:spPr>
          <a:xfrm>
            <a:off x="6301232" y="1539240"/>
            <a:ext cx="4431538" cy="32727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547891"/>
            <a:ext cx="39624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112C7-D881-4543-85EA-D235749A2D44}" type="datetime1">
              <a:rPr lang="en-US" smtClean="0"/>
              <a:t>11/13/2023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3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13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5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1"/>
            <a:ext cx="10566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6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0" y="6356351"/>
            <a:ext cx="203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strike="noStrike" spc="6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7C789C4C-2A82-40AE-ABCA-00E1A4696DDD}" type="datetime1">
              <a:rPr lang="en-US" smtClean="0"/>
              <a:t>11/13/2023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5635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0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9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 cap="all" spc="50" baseline="0">
          <a:solidFill>
            <a:schemeClr val="tx2">
              <a:lumMod val="50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1"/>
        </a:buClr>
        <a:buFont typeface="Arial" pitchFamily="34" charset="0"/>
        <a:buChar char="•"/>
        <a:defRPr sz="2000" kern="1200" spc="3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>
            <a:lumMod val="50000"/>
          </a:schemeClr>
        </a:buClr>
        <a:buFont typeface="Arial" pitchFamily="34" charset="0"/>
        <a:buChar char="•"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rwar.ru/enc/craft/yak42.html" TargetMode="External"/><Relationship Id="rId2" Type="http://schemas.openxmlformats.org/officeDocument/2006/relationships/hyperlink" Target="https://www.aex.ru/docs/1/2018/10/19/2821/print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bairliner.com/airliners1968-80/yak-42.htm" TargetMode="External"/><Relationship Id="rId5" Type="http://schemas.openxmlformats.org/officeDocument/2006/relationships/hyperlink" Target="https://uacrussia.ru/ru/" TargetMode="External"/><Relationship Id="rId4" Type="http://schemas.openxmlformats.org/officeDocument/2006/relationships/hyperlink" Target="https://www.airbase.ru/alpha/rus/ya/yak/42/RL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О цвете неба">
            <a:extLst>
              <a:ext uri="{FF2B5EF4-FFF2-40B4-BE49-F238E27FC236}">
                <a16:creationId xmlns:a16="http://schemas.microsoft.com/office/drawing/2014/main" id="{B32F4216-2B9C-4E72-90DE-1CB4993CB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6600" b="0" spc="-150" dirty="0">
                <a:ln w="317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reflection stA="10000" endPos="65000" dist="50800" dir="5400000" sy="-100000" algn="bl" rotWithShape="0"/>
                </a:effectLst>
                <a:latin typeface="Impact" panose="020B0806030902050204" pitchFamily="34" charset="0"/>
              </a:rPr>
              <a:t>Як-42</a:t>
            </a:r>
            <a:endParaRPr lang="en-US" sz="6600" b="0" spc="-150" dirty="0">
              <a:ln w="31750">
                <a:solidFill>
                  <a:schemeClr val="tx1"/>
                </a:solidFill>
              </a:ln>
              <a:solidFill>
                <a:schemeClr val="bg1"/>
              </a:solidFill>
              <a:effectLst>
                <a:reflection stA="10000" endPos="65000" dist="50800" dir="5400000" sy="-100000" algn="bl" rotWithShape="0"/>
              </a:effectLst>
              <a:latin typeface="Impact" panose="020B080603090205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662" y="4087411"/>
            <a:ext cx="8534400" cy="1752600"/>
          </a:xfrm>
        </p:spPr>
        <p:txBody>
          <a:bodyPr/>
          <a:lstStyle/>
          <a:p>
            <a:r>
              <a:rPr lang="ru-RU" dirty="0">
                <a:latin typeface="Bahnschrift SemiLight Condensed" panose="020B0502040204020203" pitchFamily="34" charset="0"/>
              </a:rPr>
              <a:t>Московский Авиационный Институт</a:t>
            </a:r>
          </a:p>
          <a:p>
            <a:r>
              <a:rPr lang="ru-RU" dirty="0">
                <a:latin typeface="Bahnschrift SemiLight Condensed" panose="020B0502040204020203" pitchFamily="34" charset="0"/>
              </a:rPr>
              <a:t>Студент: Прудникова А. А.</a:t>
            </a:r>
          </a:p>
          <a:p>
            <a:r>
              <a:rPr lang="ru-RU" dirty="0">
                <a:latin typeface="Bahnschrift SemiLight Condensed" panose="020B0502040204020203" pitchFamily="34" charset="0"/>
              </a:rPr>
              <a:t>Преподаватель: Егоров А. В.</a:t>
            </a:r>
            <a:endParaRPr lang="en-US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7745F-057B-422A-97F6-0CEE9F45E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EDBE1-DE04-4481-92DD-39546CED1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12" b="89912" l="5430" r="96062">
                        <a14:foregroundMark x1="10501" y1="74336" x2="5430" y2="66549"/>
                        <a14:foregroundMark x1="5430" y1="66549" x2="10143" y2="51858"/>
                        <a14:foregroundMark x1="10143" y1="51858" x2="17482" y2="47611"/>
                        <a14:foregroundMark x1="17482" y1="47611" x2="65752" y2="59469"/>
                        <a14:foregroundMark x1="65752" y1="59469" x2="67780" y2="58761"/>
                        <a14:foregroundMark x1="79773" y1="25841" x2="86217" y2="28142"/>
                        <a14:foregroundMark x1="86217" y1="28142" x2="96062" y2="27080"/>
                        <a14:foregroundMark x1="96062" y1="27080" x2="87470" y2="31150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73055">
            <a:off x="4571912" y="453457"/>
            <a:ext cx="7463090" cy="251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4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26699" y="-187537"/>
            <a:ext cx="10566400" cy="1143000"/>
          </a:xfrm>
          <a:ln w="28575">
            <a:noFill/>
          </a:ln>
        </p:spPr>
        <p:txBody>
          <a:bodyPr/>
          <a:lstStyle/>
          <a:p>
            <a:r>
              <a:rPr lang="ru-RU" sz="4800" b="0" spc="-15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reflection stA="10000" endPos="65000" dist="50800" dir="5400000" sy="-100000" algn="bl" rotWithShape="0"/>
                </a:effectLst>
                <a:latin typeface="Impact" panose="020B0806030902050204" pitchFamily="34" charset="0"/>
              </a:rPr>
              <a:t>История</a:t>
            </a:r>
            <a:endParaRPr lang="en-US" sz="4800" b="0" spc="-150" dirty="0">
              <a:ln w="15875">
                <a:solidFill>
                  <a:schemeClr val="tx1"/>
                </a:solidFill>
              </a:ln>
              <a:solidFill>
                <a:schemeClr val="bg1"/>
              </a:solidFill>
              <a:effectLst>
                <a:reflection stA="10000" endPos="65000" dist="50800" dir="5400000" sy="-100000" algn="bl" rotWithShape="0"/>
              </a:effectLst>
              <a:latin typeface="Impact" panose="020B080603090205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147D65-FDA7-4BE3-8ED2-83F886FF88D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17732" y="1038764"/>
            <a:ext cx="5061790" cy="2519013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4AC51F-C73F-442B-877F-1A17092E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2</a:t>
            </a:fld>
            <a:endParaRPr lang="en-US"/>
          </a:p>
        </p:txBody>
      </p:sp>
      <p:pic>
        <p:nvPicPr>
          <p:cNvPr id="2050" name="Picture 2" descr="Катастрофа Як-42 в Свердловске — Википедия">
            <a:extLst>
              <a:ext uri="{FF2B5EF4-FFF2-40B4-BE49-F238E27FC236}">
                <a16:creationId xmlns:a16="http://schemas.microsoft.com/office/drawing/2014/main" id="{8729DDC5-5B0F-4999-BDA1-A91F17CE9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501" y="3821881"/>
            <a:ext cx="3978234" cy="265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Грустный смайлик купить, отзывы, фото, доставка - Камчатские Совместные  Покупки">
            <a:extLst>
              <a:ext uri="{FF2B5EF4-FFF2-40B4-BE49-F238E27FC236}">
                <a16:creationId xmlns:a16="http://schemas.microsoft.com/office/drawing/2014/main" id="{883F6097-EBE2-4785-8B89-95C20C9C5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237" y="4063043"/>
            <a:ext cx="784906" cy="78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6F8D50-143A-4C64-85F2-AB23C81E2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9899" y="1029184"/>
            <a:ext cx="4973836" cy="2517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D6B3C-24D3-41C1-9AF2-9DE38FBC7D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733" y="3881704"/>
            <a:ext cx="5103354" cy="259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070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26699" y="-187537"/>
            <a:ext cx="10566400" cy="1143000"/>
          </a:xfrm>
          <a:ln w="28575">
            <a:noFill/>
          </a:ln>
        </p:spPr>
        <p:txBody>
          <a:bodyPr/>
          <a:lstStyle/>
          <a:p>
            <a:r>
              <a:rPr lang="ru-RU" b="0" spc="-15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reflection stA="10000" endPos="65000" dist="50800" dir="5400000" sy="-100000" algn="bl" rotWithShape="0"/>
                </a:effectLst>
                <a:latin typeface="Impact" panose="020B0806030902050204" pitchFamily="34" charset="0"/>
              </a:rPr>
              <a:t> </a:t>
            </a:r>
            <a:endParaRPr lang="en-US" b="0" spc="-150" dirty="0">
              <a:ln w="15875">
                <a:solidFill>
                  <a:schemeClr val="tx1"/>
                </a:solidFill>
              </a:ln>
              <a:solidFill>
                <a:schemeClr val="bg1"/>
              </a:solidFill>
              <a:effectLst>
                <a:reflection stA="10000" endPos="65000" dist="50800" dir="5400000" sy="-100000" algn="bl" rotWithShape="0"/>
              </a:effectLst>
              <a:latin typeface="Impact" panose="020B080603090205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ACF671A-A229-46BF-AA9C-F05BA30D44F3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1" y="935811"/>
            <a:ext cx="3283117" cy="527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A2CDDBA-FD7B-4423-B7B6-41A6C69FF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40" y="936715"/>
            <a:ext cx="3283117" cy="527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32F2048-9B18-4FB7-8D13-F90329641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890" y="935810"/>
            <a:ext cx="3354525" cy="527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4AC51F-C73F-442B-877F-1A17092E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21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410708" y="2520539"/>
            <a:ext cx="5346470" cy="578344"/>
          </a:xfrm>
          <a:ln w="28575">
            <a:noFill/>
          </a:ln>
        </p:spPr>
        <p:txBody>
          <a:bodyPr/>
          <a:lstStyle/>
          <a:p>
            <a:r>
              <a:rPr lang="ru-RU" b="0" spc="-15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reflection stA="10000" endPos="65000" dist="50800" dir="5400000" sy="-100000" algn="bl" rotWithShape="0"/>
                </a:effectLst>
                <a:latin typeface="Impact" panose="020B0806030902050204" pitchFamily="34" charset="0"/>
              </a:rPr>
              <a:t> </a:t>
            </a:r>
            <a:endParaRPr lang="en-US" b="0" spc="-150" dirty="0">
              <a:ln w="15875">
                <a:solidFill>
                  <a:schemeClr val="tx1"/>
                </a:solidFill>
              </a:ln>
              <a:solidFill>
                <a:schemeClr val="bg1"/>
              </a:solidFill>
              <a:effectLst>
                <a:reflection stA="10000" endPos="65000" dist="50800" dir="5400000" sy="-100000" algn="bl" rotWithShape="0"/>
              </a:effectLst>
              <a:latin typeface="Impact" panose="020B080603090205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85EE4-8CE5-43F9-9E19-766CE822EBE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D2AA9-340C-457E-9AFA-E63902624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"/>
          <a:stretch/>
        </p:blipFill>
        <p:spPr>
          <a:xfrm>
            <a:off x="172732" y="442773"/>
            <a:ext cx="7065820" cy="3708781"/>
          </a:xfrm>
          <a:prstGeom prst="rect">
            <a:avLst/>
          </a:prstGeom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FB97E3D7-E289-4528-9285-2B976D9AD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4" r="6985" b="7362"/>
          <a:stretch/>
        </p:blipFill>
        <p:spPr bwMode="auto">
          <a:xfrm>
            <a:off x="3930113" y="4283886"/>
            <a:ext cx="3737584" cy="225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28E3944-A73A-4D2A-8BAF-5C8DA5106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979" y="136524"/>
            <a:ext cx="3586101" cy="662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Смайлик прозрачный фон - PNG Play">
            <a:extLst>
              <a:ext uri="{FF2B5EF4-FFF2-40B4-BE49-F238E27FC236}">
                <a16:creationId xmlns:a16="http://schemas.microsoft.com/office/drawing/2014/main" id="{2346BA36-35F1-41B5-83E3-42D3BF58B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024" y="1467868"/>
            <a:ext cx="1683909" cy="141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4AC51F-C73F-442B-877F-1A17092E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81575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26699" y="-187537"/>
            <a:ext cx="10566400" cy="1143000"/>
          </a:xfrm>
          <a:ln w="28575">
            <a:noFill/>
          </a:ln>
        </p:spPr>
        <p:txBody>
          <a:bodyPr/>
          <a:lstStyle/>
          <a:p>
            <a:r>
              <a:rPr lang="ru-RU" sz="4800" b="0" spc="-15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reflection stA="10000" endPos="65000" dist="50800" dir="5400000" sy="-100000" algn="bl" rotWithShape="0"/>
                </a:effectLst>
                <a:latin typeface="Impact" panose="020B0806030902050204" pitchFamily="34" charset="0"/>
              </a:rPr>
              <a:t>Схема крыла и оперения</a:t>
            </a:r>
            <a:endParaRPr lang="en-US" sz="4800" b="0" spc="-150" dirty="0">
              <a:ln w="15875">
                <a:solidFill>
                  <a:schemeClr val="tx1"/>
                </a:solidFill>
              </a:ln>
              <a:solidFill>
                <a:schemeClr val="bg1"/>
              </a:solidFill>
              <a:effectLst>
                <a:reflection stA="10000" endPos="65000" dist="50800" dir="5400000" sy="-100000" algn="bl" rotWithShape="0"/>
              </a:effectLst>
              <a:latin typeface="Impact" panose="020B080603090205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4AC51F-C73F-442B-877F-1A17092E8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5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10F0520-3A5A-48AB-B838-C01DE1665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90" y="1516905"/>
            <a:ext cx="6452655" cy="427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2401DDA-F467-4044-958A-93DC8500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183" y="302821"/>
            <a:ext cx="4625625" cy="605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710170"/>
      </p:ext>
    </p:extLst>
  </p:cSld>
  <p:clrMapOvr>
    <a:masterClrMapping/>
  </p:clrMapOvr>
  <p:transition spd="med">
    <p:plus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b="0" spc="-15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reflection stA="10000" endPos="65000" dist="50800" dir="5400000" sy="-100000" algn="bl" rotWithShape="0"/>
                </a:effectLst>
                <a:latin typeface="Impact" panose="020B0806030902050204" pitchFamily="34" charset="0"/>
              </a:rPr>
              <a:t>Спецчасть</a:t>
            </a:r>
            <a:endParaRPr lang="en-US" sz="4800" b="0" spc="-150" dirty="0">
              <a:ln w="15875">
                <a:solidFill>
                  <a:schemeClr val="tx1"/>
                </a:solidFill>
              </a:ln>
              <a:solidFill>
                <a:schemeClr val="bg1"/>
              </a:solidFill>
              <a:effectLst>
                <a:reflection stA="10000" endPos="65000" dist="50800" dir="5400000" sy="-100000" algn="bl" rotWithShape="0"/>
              </a:effectLst>
              <a:latin typeface="Impact" panose="020B080603090205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2FCF6F-6587-41B0-BB50-E81CE1E2B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4B5670E-2F71-466C-836D-0684F681D0B3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10920" y="1371600"/>
                <a:ext cx="10566400" cy="4114800"/>
              </a:xfrm>
            </p:spPr>
            <p:txBody>
              <a:bodyPr>
                <a:noAutofit/>
              </a:bodyPr>
              <a:lstStyle/>
              <a:p>
                <a:r>
                  <a:rPr lang="ru-RU" dirty="0">
                    <a:latin typeface="Bahnschrift SemiLight Condensed" panose="020B0502040204020203" pitchFamily="34" charset="0"/>
                  </a:rPr>
                  <a:t>Вид самолёта в зависимости от дальности: ближнемагистральный</a:t>
                </a:r>
              </a:p>
              <a:p>
                <a:r>
                  <a:rPr lang="ru-RU" dirty="0">
                    <a:latin typeface="Bahnschrift SemiLight Condensed" panose="020B0502040204020203" pitchFamily="34" charset="0"/>
                  </a:rPr>
                  <a:t>Класс по взлётной массе: второй</a:t>
                </a:r>
              </a:p>
              <a:p>
                <a:r>
                  <a:rPr lang="ru-RU" dirty="0">
                    <a:latin typeface="Bahnschrift SemiLight Condensed" panose="020B0502040204020203" pitchFamily="34" charset="0"/>
                  </a:rPr>
                  <a:t>Число Маха</a:t>
                </a:r>
                <a:r>
                  <a:rPr lang="en-US" dirty="0">
                    <a:latin typeface="Bahnschrift SemiLight Condensed" panose="020B0502040204020203" pitchFamily="34" charset="0"/>
                  </a:rPr>
                  <a:t>: </a:t>
                </a:r>
                <a:r>
                  <a:rPr lang="ru-RU" dirty="0">
                    <a:latin typeface="Bahnschrift SemiLight Condensed" panose="020B0502040204020203" pitchFamily="34" charset="0"/>
                  </a:rPr>
                  <a:t>225 </a:t>
                </a:r>
                <a:r>
                  <a:rPr lang="ru-RU" sz="1600" dirty="0">
                    <a:latin typeface="Bahnschrift SemiLight Condensed" panose="020B0502040204020203" pitchFamily="34" charset="0"/>
                  </a:rPr>
                  <a:t>м</a:t>
                </a:r>
                <a:r>
                  <a:rPr lang="en-US" sz="1600" dirty="0">
                    <a:latin typeface="Bahnschrift SemiLight Condensed" panose="020B0502040204020203" pitchFamily="34" charset="0"/>
                  </a:rPr>
                  <a:t>/c</a:t>
                </a:r>
                <a:r>
                  <a:rPr lang="en-US" dirty="0">
                    <a:latin typeface="Bahnschrift SemiLight Condensed" panose="020B0502040204020203" pitchFamily="34" charset="0"/>
                  </a:rPr>
                  <a:t> / 343 </a:t>
                </a:r>
                <a:r>
                  <a:rPr lang="ru-RU" sz="1600" dirty="0">
                    <a:latin typeface="Bahnschrift SemiLight Condensed" panose="020B0502040204020203" pitchFamily="34" charset="0"/>
                  </a:rPr>
                  <a:t>м</a:t>
                </a:r>
                <a:r>
                  <a:rPr lang="en-US" sz="1600" dirty="0">
                    <a:latin typeface="Bahnschrift SemiLight Condensed" panose="020B0502040204020203" pitchFamily="34" charset="0"/>
                  </a:rPr>
                  <a:t>/c</a:t>
                </a:r>
                <a:r>
                  <a:rPr lang="en-US" dirty="0">
                    <a:latin typeface="Bahnschrift SemiLight Condensed" panose="020B0502040204020203" pitchFamily="34" charset="0"/>
                  </a:rPr>
                  <a:t> = </a:t>
                </a:r>
                <a:r>
                  <a:rPr lang="ru-RU" dirty="0">
                    <a:latin typeface="Bahnschrift SemiLight Condensed" panose="020B0502040204020203" pitchFamily="34" charset="0"/>
                  </a:rPr>
                  <a:t>0.656. Тип по скорости полёта – дозвуковой</a:t>
                </a:r>
              </a:p>
              <a:p>
                <a:r>
                  <a:rPr lang="ru-RU" dirty="0">
                    <a:latin typeface="Bahnschrift SemiLight Condensed" panose="020B0502040204020203" pitchFamily="34" charset="0"/>
                  </a:rPr>
                  <a:t>Крыло: стреловидное, поперечный угол крыла = 0, стреловидность крыла по линии 1/4 хорд: 23°</a:t>
                </a:r>
              </a:p>
              <a:p>
                <a:r>
                  <a:rPr lang="ru-RU" dirty="0">
                    <a:latin typeface="Bahnschrift SemiLight Condensed" panose="020B0502040204020203" pitchFamily="34" charset="0"/>
                  </a:rPr>
                  <a:t>Классификация:</a:t>
                </a:r>
              </a:p>
              <a:p>
                <a:pPr lvl="1"/>
                <a:r>
                  <a:rPr lang="ru-RU" dirty="0">
                    <a:latin typeface="Bahnschrift SemiLight Condensed" panose="020B0502040204020203" pitchFamily="34" charset="0"/>
                  </a:rPr>
                  <a:t>По числу крыльев: моноплан</a:t>
                </a:r>
              </a:p>
              <a:p>
                <a:pPr lvl="1"/>
                <a:r>
                  <a:rPr lang="ru-RU" dirty="0">
                    <a:latin typeface="Bahnschrift SemiLight Condensed" panose="020B0502040204020203" pitchFamily="34" charset="0"/>
                  </a:rPr>
                  <a:t>По расположению крыльев: низкоплан</a:t>
                </a:r>
              </a:p>
              <a:p>
                <a:pPr lvl="1"/>
                <a:r>
                  <a:rPr lang="ru-RU" dirty="0">
                    <a:latin typeface="Bahnschrift SemiLight Condensed" panose="020B0502040204020203" pitchFamily="34" charset="0"/>
                  </a:rPr>
                  <a:t>По типу и расположению оперения: нормальное Т-образное оперение</a:t>
                </a:r>
              </a:p>
              <a:p>
                <a:r>
                  <a:rPr lang="ru-RU" dirty="0">
                    <a:latin typeface="Bahnschrift SemiLight Condensed" panose="020B0502040204020203" pitchFamily="34" charset="0"/>
                  </a:rPr>
                  <a:t>Удлинение крыла</a:t>
                </a:r>
                <a:r>
                  <a:rPr lang="en-US" dirty="0">
                    <a:latin typeface="Bahnschrift SemiLight Condensed" panose="020B0502040204020203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  <m:r>
                      <a:rPr lang="ru-RU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u-RU" b="0" i="0" smtClean="0">
                                <a:latin typeface="Cambria Math" panose="02040503050406030204" pitchFamily="18" charset="0"/>
                              </a:rPr>
                              <m:t>36,6</m:t>
                            </m:r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м)</m:t>
                            </m:r>
                          </m:e>
                          <m:sup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ru-RU" b="0" i="0" smtClean="0">
                            <a:latin typeface="Cambria Math" panose="02040503050406030204" pitchFamily="18" charset="0"/>
                          </a:rPr>
                          <m:t>150</m:t>
                        </m:r>
                        <m:sSup>
                          <m:sSup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м</m:t>
                            </m:r>
                          </m:e>
                          <m:sup>
                            <m:r>
                              <a:rPr lang="ru-RU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ru-RU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ru-RU" dirty="0">
                    <a:latin typeface="Bahnschrift SemiLight Condensed" panose="020B0502040204020203" pitchFamily="34" charset="0"/>
                  </a:rPr>
                  <a:t>8,93; сужение: 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ru-RU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7,35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м</m:t>
                        </m:r>
                      </m:num>
                      <m:den>
                        <m:r>
                          <a:rPr lang="ru-RU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ru-RU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ru-RU">
                            <a:latin typeface="Cambria Math" panose="02040503050406030204" pitchFamily="18" charset="0"/>
                          </a:rPr>
                          <m:t>м</m:t>
                        </m:r>
                      </m:den>
                    </m:f>
                    <m:r>
                      <a:rPr lang="ru-RU">
                        <a:latin typeface="Cambria Math" panose="02040503050406030204" pitchFamily="18" charset="0"/>
                      </a:rPr>
                      <m:t> ≈</m:t>
                    </m:r>
                    <m:r>
                      <m:rPr>
                        <m:nor/>
                      </m:rPr>
                      <a:rPr lang="en-US" dirty="0">
                        <a:latin typeface="Bahnschrift SemiLight Condensed" panose="020B0502040204020203" pitchFamily="34" charset="0"/>
                      </a:rPr>
                      <m:t>3,</m:t>
                    </m:r>
                    <m:r>
                      <m:rPr>
                        <m:nor/>
                      </m:rPr>
                      <a:rPr lang="ru-RU" b="0" i="0" dirty="0" smtClean="0">
                        <a:latin typeface="Bahnschrift SemiLight Condensed" panose="020B0502040204020203" pitchFamily="34" charset="0"/>
                      </a:rPr>
                      <m:t>5</m:t>
                    </m:r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;</a:t>
                </a:r>
                <a:r>
                  <a:rPr kumimoji="0" lang="ru-RU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 </a:t>
                </a:r>
                <a:br>
                  <a:rPr kumimoji="0" lang="ru-RU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</a:br>
                <a:r>
                  <a:rPr lang="ru-RU" dirty="0">
                    <a:latin typeface="Bahnschrift SemiLight Condensed" panose="020B0502040204020203" pitchFamily="34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dirty="0">
                    <a:latin typeface="Bahnschrift SemiLight Condensed" panose="020B0502040204020203" pitchFamily="34" charset="0"/>
                  </a:rPr>
                  <a:t> - корневая хорда,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dirty="0">
                    <a:latin typeface="Bahnschrift SemiLight Condensed" panose="020B0502040204020203" pitchFamily="34" charset="0"/>
                  </a:rPr>
                  <a:t> - концевая хорда</a:t>
                </a:r>
                <a:r>
                  <a:rPr kumimoji="0" lang="ru-RU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/>
                    <a:ea typeface="+mn-ea"/>
                    <a:cs typeface="+mn-cs"/>
                  </a:rPr>
                  <a:t>. </a:t>
                </a:r>
                <a:r>
                  <a:rPr lang="ru-RU" dirty="0">
                    <a:latin typeface="Bahnschrift SemiLight Condensed" panose="020B0502040204020203" pitchFamily="34" charset="0"/>
                  </a:rPr>
                  <a:t> </a:t>
                </a:r>
              </a:p>
              <a:p>
                <a:r>
                  <a:rPr lang="ru-RU" dirty="0">
                    <a:latin typeface="Bahnschrift SemiLight Condensed" panose="020B0502040204020203" pitchFamily="34" charset="0"/>
                  </a:rPr>
                  <a:t>Взлётная тяга одного двигателя — </a:t>
                </a:r>
                <a:r>
                  <a:rPr lang="en-US" dirty="0">
                    <a:latin typeface="Bahnschrift SemiLight Condensed" panose="020B0502040204020203" pitchFamily="34" charset="0"/>
                  </a:rPr>
                  <a:t>F = 0.5 * </a:t>
                </a:r>
                <a:r>
                  <a:rPr lang="el-GR" dirty="0">
                    <a:latin typeface="Bahnschrift SemiLight Condensed" panose="020B0502040204020203" pitchFamily="34" charset="0"/>
                  </a:rPr>
                  <a:t>ρ * </a:t>
                </a:r>
                <a:r>
                  <a:rPr lang="en-US" dirty="0">
                    <a:latin typeface="Bahnschrift SemiLight Condensed" panose="020B0502040204020203" pitchFamily="34" charset="0"/>
                  </a:rPr>
                  <a:t>A * Cl * V²</a:t>
                </a:r>
                <a:r>
                  <a:rPr lang="ru-RU" dirty="0">
                    <a:latin typeface="Bahnschrift SemiLight Condensed" panose="020B0502040204020203" pitchFamily="34" charset="0"/>
                  </a:rPr>
                  <a:t> = 6500 кгс = 63743,22 Н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4B5670E-2F71-466C-836D-0684F681D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10920" y="1371600"/>
                <a:ext cx="10566400" cy="4114800"/>
              </a:xfrm>
              <a:blipFill>
                <a:blip r:embed="rId2"/>
                <a:stretch>
                  <a:fillRect l="-519" t="-741" b="-2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>
            <a:extLst>
              <a:ext uri="{FF2B5EF4-FFF2-40B4-BE49-F238E27FC236}">
                <a16:creationId xmlns:a16="http://schemas.microsoft.com/office/drawing/2014/main" id="{B63D5CD0-3768-42E0-8951-5FBD25E18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507" r="97465">
                        <a14:foregroundMark x1="90423" y1="41000" x2="85070" y2="57000"/>
                        <a14:foregroundMark x1="94648" y1="45000" x2="94085" y2="53500"/>
                        <a14:foregroundMark x1="98028" y1="48000" x2="98028" y2="51000"/>
                        <a14:foregroundMark x1="5915" y1="49500" x2="27324" y2="48500"/>
                        <a14:foregroundMark x1="27324" y1="48500" x2="30704" y2="49500"/>
                        <a14:foregroundMark x1="4507" y1="17500" x2="28169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022" y="190500"/>
            <a:ext cx="33813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prism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b="0" spc="-15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reflection stA="10000" endPos="65000" dist="50800" dir="5400000" sy="-100000" algn="bl" rotWithShape="0"/>
                </a:effectLst>
                <a:latin typeface="Impact" panose="020B0806030902050204" pitchFamily="34" charset="0"/>
              </a:rPr>
              <a:t>Аналоги</a:t>
            </a:r>
            <a:endParaRPr lang="en-US" sz="4800" b="0" spc="-150" dirty="0">
              <a:ln w="15875">
                <a:solidFill>
                  <a:schemeClr val="tx1"/>
                </a:solidFill>
              </a:ln>
              <a:solidFill>
                <a:schemeClr val="bg1"/>
              </a:solidFill>
              <a:effectLst>
                <a:reflection stA="10000" endPos="65000" dist="50800" dir="5400000" sy="-100000" algn="bl" rotWithShape="0"/>
              </a:effectLst>
              <a:latin typeface="Impact" panose="020B080603090205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2FCF6F-6587-41B0-BB50-E81CE1E2B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 descr="Ту-134АК &#10;">
            <a:extLst>
              <a:ext uri="{FF2B5EF4-FFF2-40B4-BE49-F238E27FC236}">
                <a16:creationId xmlns:a16="http://schemas.microsoft.com/office/drawing/2014/main" id="{5B96F649-0FFF-4F7D-9F9C-9E9750CF4126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902" y="1685924"/>
            <a:ext cx="3570618" cy="238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D1D157-78F5-40C1-A244-A88193251F0C}"/>
              </a:ext>
            </a:extLst>
          </p:cNvPr>
          <p:cNvSpPr txBox="1"/>
          <p:nvPr/>
        </p:nvSpPr>
        <p:spPr>
          <a:xfrm>
            <a:off x="2338577" y="4238955"/>
            <a:ext cx="1293267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ru-RU" sz="3200" spc="30" dirty="0">
                <a:solidFill>
                  <a:schemeClr val="tx2">
                    <a:lumMod val="50000"/>
                  </a:schemeClr>
                </a:solidFill>
                <a:latin typeface="Bahnschrift SemiLight Condensed" panose="020B0502040204020203" pitchFamily="34" charset="0"/>
              </a:rPr>
              <a:t>Ту-134</a:t>
            </a:r>
            <a:endParaRPr lang="en-US" sz="3200" spc="30" dirty="0">
              <a:solidFill>
                <a:schemeClr val="tx2">
                  <a:lumMod val="50000"/>
                </a:schemeClr>
              </a:solidFill>
              <a:latin typeface="Bahnschrift SemiLight Condensed" panose="020B0502040204020203" pitchFamily="34" charset="0"/>
            </a:endParaRPr>
          </a:p>
        </p:txBody>
      </p:sp>
      <p:pic>
        <p:nvPicPr>
          <p:cNvPr id="4100" name="Picture 4" descr="Ан-158 а/к Cubana de Aviación, 2013 год.">
            <a:extLst>
              <a:ext uri="{FF2B5EF4-FFF2-40B4-BE49-F238E27FC236}">
                <a16:creationId xmlns:a16="http://schemas.microsoft.com/office/drawing/2014/main" id="{A4D90DF0-74D3-4D96-815B-81850F7AA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644" y="1685924"/>
            <a:ext cx="3570619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627648-8E00-4ABA-AFC2-A19EA4A1A256}"/>
              </a:ext>
            </a:extLst>
          </p:cNvPr>
          <p:cNvSpPr txBox="1"/>
          <p:nvPr/>
        </p:nvSpPr>
        <p:spPr>
          <a:xfrm>
            <a:off x="7720449" y="4238955"/>
            <a:ext cx="1400066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ru-RU" sz="3200" spc="30" dirty="0">
                <a:solidFill>
                  <a:schemeClr val="tx2">
                    <a:lumMod val="50000"/>
                  </a:schemeClr>
                </a:solidFill>
                <a:latin typeface="Bahnschrift SemiLight Condensed" panose="020B0502040204020203" pitchFamily="34" charset="0"/>
              </a:rPr>
              <a:t>Ан-158</a:t>
            </a:r>
            <a:endParaRPr lang="en-US" sz="3200" spc="30" dirty="0">
              <a:solidFill>
                <a:schemeClr val="tx2">
                  <a:lumMod val="50000"/>
                </a:schemeClr>
              </a:solidFill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77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b="0" spc="-15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reflection stA="10000" endPos="65000" dist="50800" dir="5400000" sy="-100000" algn="bl" rotWithShape="0"/>
                </a:effectLst>
                <a:latin typeface="Impact" panose="020B0806030902050204" pitchFamily="34" charset="0"/>
              </a:rPr>
              <a:t>Аналоги</a:t>
            </a:r>
            <a:endParaRPr lang="en-US" sz="4800" b="0" spc="-150" dirty="0">
              <a:ln w="15875">
                <a:solidFill>
                  <a:schemeClr val="tx1"/>
                </a:solidFill>
              </a:ln>
              <a:solidFill>
                <a:schemeClr val="bg1"/>
              </a:solidFill>
              <a:effectLst>
                <a:reflection stA="10000" endPos="65000" dist="50800" dir="5400000" sy="-100000" algn="bl" rotWithShape="0"/>
              </a:effectLst>
              <a:latin typeface="Impact" panose="020B080603090205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2FCF6F-6587-41B0-BB50-E81CE1E2B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7A881B0-7118-44EF-BCAA-461F1C7CB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711741"/>
              </p:ext>
            </p:extLst>
          </p:nvPr>
        </p:nvGraphicFramePr>
        <p:xfrm>
          <a:off x="609600" y="1492088"/>
          <a:ext cx="10888131" cy="482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0150">
                  <a:extLst>
                    <a:ext uri="{9D8B030D-6E8A-4147-A177-3AD203B41FA5}">
                      <a16:colId xmlns:a16="http://schemas.microsoft.com/office/drawing/2014/main" val="3384585619"/>
                    </a:ext>
                  </a:extLst>
                </a:gridCol>
                <a:gridCol w="2605178">
                  <a:extLst>
                    <a:ext uri="{9D8B030D-6E8A-4147-A177-3AD203B41FA5}">
                      <a16:colId xmlns:a16="http://schemas.microsoft.com/office/drawing/2014/main" val="3711627396"/>
                    </a:ext>
                  </a:extLst>
                </a:gridCol>
                <a:gridCol w="2799607">
                  <a:extLst>
                    <a:ext uri="{9D8B030D-6E8A-4147-A177-3AD203B41FA5}">
                      <a16:colId xmlns:a16="http://schemas.microsoft.com/office/drawing/2014/main" val="485725253"/>
                    </a:ext>
                  </a:extLst>
                </a:gridCol>
                <a:gridCol w="2713196">
                  <a:extLst>
                    <a:ext uri="{9D8B030D-6E8A-4147-A177-3AD203B41FA5}">
                      <a16:colId xmlns:a16="http://schemas.microsoft.com/office/drawing/2014/main" val="2846760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3200" b="0" i="0" u="none" strike="noStrike" kern="1200" cap="none" spc="3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Bahnschrift SemiLight Condensed" panose="020B0502040204020203" pitchFamily="34" charset="0"/>
                          <a:ea typeface="+mn-ea"/>
                          <a:cs typeface="+mn-cs"/>
                        </a:rPr>
                        <a:t>Характеристики</a:t>
                      </a:r>
                      <a:endParaRPr kumimoji="0" lang="en-US" sz="3200" b="0" i="0" u="none" strike="noStrike" kern="1200" cap="none" spc="3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Bahnschrift SemiLight 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3200" b="0" i="0" u="none" strike="noStrike" kern="1200" cap="none" spc="3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Bahnschrift SemiLight Condensed" panose="020B0502040204020203" pitchFamily="34" charset="0"/>
                          <a:ea typeface="+mn-ea"/>
                          <a:cs typeface="+mn-cs"/>
                        </a:rPr>
                        <a:t>Як-42</a:t>
                      </a:r>
                      <a:endParaRPr kumimoji="0" lang="en-US" sz="3200" b="0" i="0" u="none" strike="noStrike" kern="1200" cap="none" spc="3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Bahnschrift SemiLight 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3200" b="0" i="0" u="none" strike="noStrike" kern="1200" cap="none" spc="3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Bahnschrift SemiLight Condensed" panose="020B0502040204020203" pitchFamily="34" charset="0"/>
                          <a:ea typeface="+mn-ea"/>
                          <a:cs typeface="+mn-cs"/>
                        </a:rPr>
                        <a:t>Ту-134</a:t>
                      </a:r>
                      <a:endParaRPr kumimoji="0" lang="en-US" sz="3200" b="0" i="0" u="none" strike="noStrike" kern="1200" cap="none" spc="3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Bahnschrift SemiLight 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3200" b="0" i="0" u="none" strike="noStrike" kern="1200" cap="none" spc="30" normalizeH="0" baseline="0" noProof="0" dirty="0">
                          <a:ln>
                            <a:noFill/>
                          </a:ln>
                          <a:solidFill>
                            <a:srgbClr val="44546A">
                              <a:lumMod val="50000"/>
                            </a:srgbClr>
                          </a:solidFill>
                          <a:effectLst/>
                          <a:uLnTx/>
                          <a:uFillTx/>
                          <a:latin typeface="Bahnschrift SemiLight Condensed" panose="020B0502040204020203" pitchFamily="34" charset="0"/>
                          <a:ea typeface="+mn-ea"/>
                          <a:cs typeface="+mn-cs"/>
                        </a:rPr>
                        <a:t>Ан-158</a:t>
                      </a:r>
                      <a:endParaRPr kumimoji="0" lang="en-US" sz="3200" b="0" i="0" u="none" strike="noStrike" kern="1200" cap="none" spc="30" normalizeH="0" baseline="0" noProof="0" dirty="0">
                        <a:ln>
                          <a:noFill/>
                        </a:ln>
                        <a:solidFill>
                          <a:srgbClr val="44546A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Bahnschrift SemiLight 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38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Размах крыла, 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34,88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28,91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071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Длина самолёта, 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36,38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34,36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282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Высота самолёта, 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9,83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9,02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8,60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673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Масса пустого, кг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28960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29050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27500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4810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Масса макс взлётная, кг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53500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45000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43700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2343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Полезная нагрузка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120 пасс или 12800 кг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72 пасс или 7700 кг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99 пасс или 9800 кг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679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Крейсерская скорость, км</a:t>
                      </a:r>
                      <a:r>
                        <a:rPr lang="en-US" dirty="0"/>
                        <a:t>/</a:t>
                      </a:r>
                      <a:r>
                        <a:rPr lang="ru-RU" dirty="0"/>
                        <a:t>ч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780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820-870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627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Площадь крыла, м2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127,3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87,32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900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Внутреннее топливо, 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18500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12650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16500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149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Практическая дальность, км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3900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1970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 макс заправкой 4320</a:t>
                      </a:r>
                    </a:p>
                    <a:p>
                      <a:r>
                        <a:rPr lang="ru-RU" dirty="0"/>
                        <a:t>с макс загрузкой 2500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562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03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FA1D6-54E4-4DD0-8A2C-2EBD1FBC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b="0" spc="-150" dirty="0">
                <a:ln w="1587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reflection stA="10000" endPos="65000" dist="50800" dir="5400000" sy="-100000" algn="bl" rotWithShape="0"/>
                </a:effectLst>
                <a:latin typeface="Impact" panose="020B0806030902050204" pitchFamily="34" charset="0"/>
              </a:rPr>
              <a:t>Список литературы</a:t>
            </a:r>
            <a:endParaRPr lang="en-US" sz="4800" b="0" spc="-150" dirty="0">
              <a:ln w="15875">
                <a:solidFill>
                  <a:schemeClr val="tx1"/>
                </a:solidFill>
              </a:ln>
              <a:solidFill>
                <a:schemeClr val="bg1"/>
              </a:solidFill>
              <a:effectLst>
                <a:reflection stA="10000" endPos="65000" dist="50800" dir="5400000" sy="-100000" algn="bl" rotWithShape="0"/>
              </a:effectLst>
              <a:latin typeface="Impact" panose="020B080603090205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81D7-57A7-4CBC-AE12-BA59729D1EC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9382" y="1600200"/>
            <a:ext cx="11655631" cy="4114800"/>
          </a:xfrm>
        </p:spPr>
        <p:txBody>
          <a:bodyPr/>
          <a:lstStyle/>
          <a:p>
            <a:r>
              <a:rPr lang="ru-RU" dirty="0">
                <a:latin typeface="Bahnschrift SemiLight Condensed" panose="020B0502040204020203" pitchFamily="34" charset="0"/>
              </a:rPr>
              <a:t>Статья </a:t>
            </a:r>
            <a:r>
              <a:rPr lang="en-US" dirty="0">
                <a:latin typeface="Bahnschrift SemiLight Condensed" panose="020B0502040204020203" pitchFamily="34" charset="0"/>
              </a:rPr>
              <a:t>Aviation Explorer [2018]  </a:t>
            </a:r>
            <a:r>
              <a:rPr lang="en-US" dirty="0">
                <a:latin typeface="Bahnschrift SemiLight Condensed" panose="020B0502040204020203" pitchFamily="34" charset="0"/>
                <a:hlinkClick r:id="rId2"/>
              </a:rPr>
              <a:t>https://www.aex.ru/docs/1/2018/10/19/2821/print/</a:t>
            </a:r>
            <a:r>
              <a:rPr lang="ru-RU" dirty="0">
                <a:latin typeface="Bahnschrift SemiLight Condensed" panose="020B0502040204020203" pitchFamily="34" charset="0"/>
              </a:rPr>
              <a:t> 20.10.2023</a:t>
            </a:r>
          </a:p>
          <a:p>
            <a:r>
              <a:rPr lang="ru-RU" dirty="0">
                <a:latin typeface="Bahnschrift SemiLight Condensed" panose="020B0502040204020203" pitchFamily="34" charset="0"/>
              </a:rPr>
              <a:t>Авиационная энциклопедия Уголок неба </a:t>
            </a:r>
            <a:r>
              <a:rPr lang="en-US" dirty="0">
                <a:latin typeface="Bahnschrift SemiLight Condensed" panose="020B0502040204020203" pitchFamily="34" charset="0"/>
              </a:rPr>
              <a:t>[2004]</a:t>
            </a:r>
            <a:r>
              <a:rPr lang="ru-RU" dirty="0">
                <a:latin typeface="Bahnschrift SemiLight Condensed" panose="020B0502040204020203" pitchFamily="34" charset="0"/>
              </a:rPr>
              <a:t> </a:t>
            </a:r>
            <a:r>
              <a:rPr lang="en-US" dirty="0">
                <a:latin typeface="Bahnschrift SemiLight Condensed" panose="020B0502040204020203" pitchFamily="34" charset="0"/>
                <a:hlinkClick r:id="rId3"/>
              </a:rPr>
              <a:t>http://www.airwar.ru/enc/craft/yak42.html</a:t>
            </a:r>
            <a:r>
              <a:rPr lang="ru-RU" dirty="0">
                <a:latin typeface="Bahnschrift SemiLight Condensed" panose="020B0502040204020203" pitchFamily="34" charset="0"/>
              </a:rPr>
              <a:t> 20.10.2023</a:t>
            </a:r>
          </a:p>
          <a:p>
            <a:r>
              <a:rPr lang="ru-RU" dirty="0">
                <a:latin typeface="Bahnschrift SemiLight Condensed" panose="020B0502040204020203" pitchFamily="34" charset="0"/>
              </a:rPr>
              <a:t>Сайт Авиабаза </a:t>
            </a:r>
            <a:r>
              <a:rPr lang="en-US" dirty="0">
                <a:latin typeface="Bahnschrift SemiLight Condensed" panose="020B0502040204020203" pitchFamily="34" charset="0"/>
              </a:rPr>
              <a:t>[1997]  </a:t>
            </a:r>
            <a:r>
              <a:rPr lang="en-US" dirty="0">
                <a:latin typeface="Bahnschrift SemiLight Condensed" panose="020B0502040204020203" pitchFamily="34" charset="0"/>
                <a:hlinkClick r:id="rId4"/>
              </a:rPr>
              <a:t>https://www.airbase.ru/alpha/rus/ya/yak/42/RLE/</a:t>
            </a:r>
            <a:r>
              <a:rPr lang="en-US" dirty="0">
                <a:latin typeface="Bahnschrift SemiLight Condensed" panose="020B0502040204020203" pitchFamily="34" charset="0"/>
              </a:rPr>
              <a:t>  19.10.2023</a:t>
            </a:r>
          </a:p>
          <a:p>
            <a:r>
              <a:rPr lang="ru-RU" dirty="0">
                <a:latin typeface="Bahnschrift SemiLight Condensed" panose="020B0502040204020203" pitchFamily="34" charset="0"/>
              </a:rPr>
              <a:t>Корпоративный сайт ОКБ им. А.С. Яковлева </a:t>
            </a:r>
            <a:r>
              <a:rPr lang="en-US" dirty="0">
                <a:latin typeface="Bahnschrift SemiLight Condensed" panose="020B0502040204020203" pitchFamily="34" charset="0"/>
                <a:hlinkClick r:id="rId5"/>
              </a:rPr>
              <a:t>https://uacrussia.ru/ru/</a:t>
            </a:r>
            <a:r>
              <a:rPr lang="ru-RU" dirty="0">
                <a:latin typeface="Bahnschrift SemiLight Condensed" panose="020B0502040204020203" pitchFamily="34" charset="0"/>
              </a:rPr>
              <a:t> 20.10.2023</a:t>
            </a:r>
          </a:p>
          <a:p>
            <a:r>
              <a:rPr lang="en-US" dirty="0">
                <a:latin typeface="Bahnschrift SemiLight Condensed" panose="020B0502040204020203" pitchFamily="34" charset="0"/>
              </a:rPr>
              <a:t>Airlines of all times and peoples </a:t>
            </a:r>
            <a:r>
              <a:rPr lang="en-US" dirty="0">
                <a:latin typeface="Bahnschrift SemiLight Condensed" panose="020B0502040204020203" pitchFamily="34" charset="0"/>
                <a:hlinkClick r:id="rId6"/>
              </a:rPr>
              <a:t>http://wbairliner.com/airliners1968-80/yak-42.htm</a:t>
            </a:r>
            <a:r>
              <a:rPr lang="en-US" dirty="0">
                <a:latin typeface="Bahnschrift SemiLight Condensed" panose="020B0502040204020203" pitchFamily="34" charset="0"/>
              </a:rPr>
              <a:t> 19.10.2023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C7368-01F7-4545-A2A4-0E72C865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00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origami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cean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accent1">
              <a:lumMod val="20000"/>
              <a:lumOff val="80000"/>
            </a:schemeClr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cean design template.potx" id="{A725F50D-036D-42E9-8BE4-5E8C740686A1}" vid="{2BF94DBE-E897-41AE-BC8D-5738C7ADC2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 design template</Template>
  <TotalTime>276</TotalTime>
  <Words>374</Words>
  <Application>Microsoft Office PowerPoint</Application>
  <PresentationFormat>Widescreen</PresentationFormat>
  <Paragraphs>84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Bahnschrift SemiLight Condensed</vt:lpstr>
      <vt:lpstr>Cambria Math</vt:lpstr>
      <vt:lpstr>Century Gothic</vt:lpstr>
      <vt:lpstr>Impact</vt:lpstr>
      <vt:lpstr>Ocean design template</vt:lpstr>
      <vt:lpstr>Як-42</vt:lpstr>
      <vt:lpstr>История</vt:lpstr>
      <vt:lpstr> </vt:lpstr>
      <vt:lpstr> </vt:lpstr>
      <vt:lpstr>Схема крыла и оперения</vt:lpstr>
      <vt:lpstr>Спецчасть</vt:lpstr>
      <vt:lpstr>Аналоги</vt:lpstr>
      <vt:lpstr>Аналоги</vt:lpstr>
      <vt:lpstr>Список литературы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Як-42</dc:title>
  <dc:creator>Anastasia Prudnkova</dc:creator>
  <cp:lastModifiedBy>Anastasia Prudnkova</cp:lastModifiedBy>
  <cp:revision>28</cp:revision>
  <dcterms:created xsi:type="dcterms:W3CDTF">2023-10-20T17:10:53Z</dcterms:created>
  <dcterms:modified xsi:type="dcterms:W3CDTF">2023-11-13T10:58:36Z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74065000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